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2" r:id="rId5"/>
    <p:sldId id="271" r:id="rId6"/>
    <p:sldId id="270" r:id="rId7"/>
    <p:sldId id="273" r:id="rId8"/>
    <p:sldId id="267" r:id="rId9"/>
    <p:sldId id="274" r:id="rId10"/>
    <p:sldId id="266" r:id="rId11"/>
    <p:sldId id="262" r:id="rId12"/>
    <p:sldId id="261" r:id="rId13"/>
    <p:sldId id="269" r:id="rId14"/>
    <p:sldId id="260" r:id="rId15"/>
    <p:sldId id="264" r:id="rId16"/>
    <p:sldId id="26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745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73E0"/>
    <a:srgbClr val="1855A7"/>
    <a:srgbClr val="1588E6"/>
    <a:srgbClr val="00BFFF"/>
    <a:srgbClr val="7F7F7F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9" autoAdjust="0"/>
    <p:restoredTop sz="88182" autoAdjust="0"/>
  </p:normalViewPr>
  <p:slideViewPr>
    <p:cSldViewPr snapToGrid="0">
      <p:cViewPr varScale="1">
        <p:scale>
          <a:sx n="139" d="100"/>
          <a:sy n="139" d="100"/>
        </p:scale>
        <p:origin x="102" y="186"/>
      </p:cViewPr>
      <p:guideLst>
        <p:guide pos="5745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9CD76-ECCA-428D-8968-23103B6FF78B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EF2F1E-AC1B-40F8-B8CB-FDC9CA190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404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</a:t>
            </a:r>
            <a:r>
              <a:rPr lang="ko-KR" altLang="en-US" dirty="0" err="1"/>
              <a:t>이런</a:t>
            </a:r>
            <a:r>
              <a:rPr lang="ko-KR" altLang="en-US" dirty="0"/>
              <a:t> 기능들이 있으면 어떨까 브레인 </a:t>
            </a:r>
            <a:r>
              <a:rPr lang="ko-KR" altLang="en-US" dirty="0" err="1"/>
              <a:t>스토밍을</a:t>
            </a:r>
            <a:r>
              <a:rPr lang="ko-KR" altLang="en-US" dirty="0"/>
              <a:t> 해보았다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F2F1E-AC1B-40F8-B8CB-FDC9CA190E7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666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나온 아이디어는 결국 더 나은 검색 경험을 제공한다는 공통 분모가 있었고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그래서 우리 </a:t>
            </a:r>
            <a:r>
              <a:rPr lang="ko-KR" altLang="en-US" dirty="0" err="1"/>
              <a:t>웹셈블러를</a:t>
            </a:r>
            <a:r>
              <a:rPr lang="ko-KR" altLang="en-US" dirty="0"/>
              <a:t> 이렇게 정의한다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F2F1E-AC1B-40F8-B8CB-FDC9CA190E7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298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F2F1E-AC1B-40F8-B8CB-FDC9CA190E7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708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7790D-465F-47DD-A3DC-1022E1E1A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BD34C8-4ECF-40DC-BA95-F2973BA794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51DF0-9B25-4678-9FFF-8B1E6946E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9329A-CB8D-4888-B18A-63E19A39722D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FA7854-FCA2-41B0-BC9E-7EC2E7576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A0EE98-6174-4D8A-BC05-C8569F5D0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CFE35-F799-4C0B-B131-0700C0375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084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ECE47-34B1-4D8A-995D-D8802A10F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A3B2B7-FBC7-453B-BB0D-835ED5866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6CDD6C-1E86-434A-95EF-A23D00766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9329A-CB8D-4888-B18A-63E19A39722D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FD9843-0D45-43C1-B31B-38C4FD637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947EFC-D5AA-4B74-A12A-862629338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CFE35-F799-4C0B-B131-0700C0375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787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2485C6-A9DA-460D-ADC6-1C043FA51B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19EFC1-82EC-457B-A5D2-138C5DE9C1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780012-3BF0-41B3-A773-0652E6122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9329A-CB8D-4888-B18A-63E19A39722D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87783-3862-4A68-B8C4-2128ADBB1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8BA1E2-A23C-4459-957D-9CAB1B749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CFE35-F799-4C0B-B131-0700C0375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899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294BBD-5795-4D71-B8E4-DADA8CEF4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D63ED4-E591-43B2-949E-CCDDEDA85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AF1668-DC15-4FCC-ACDA-11895308E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9329A-CB8D-4888-B18A-63E19A39722D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4B72AE-B7F6-4BF0-8C25-12945A5E9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209A7-B568-4D40-BDC3-6647AB9D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CFE35-F799-4C0B-B131-0700C0375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357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A6562-EE60-41DD-85B8-9DA903155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7D3072-8C24-475A-8391-D7F4F1FBE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C0196-4EBE-4D71-833B-7BD4AF78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9329A-CB8D-4888-B18A-63E19A39722D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905906-B043-40AB-B8E2-930854E4A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1BEC15-5EB1-4881-8846-63CDFBD01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CFE35-F799-4C0B-B131-0700C0375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73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80EC66-75EB-4EFB-884A-9B48E6622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4F976F-A51E-4D70-94DE-10522B89D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FAED09-CA45-4212-95FF-B51395696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7BD76B-9535-4A44-A008-824AEA094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9329A-CB8D-4888-B18A-63E19A39722D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938E10-EED6-40A8-9AFF-C2AD0F17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E59EB4-D42A-41FF-B1EA-DFDE9729F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CFE35-F799-4C0B-B131-0700C0375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859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8316F-CFE2-43AB-BDE6-E3D321B63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05130A-8CCE-4E13-9618-870C66670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EA2129-094C-4E9E-969F-23146C2F0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CEFCA91-CC9E-4197-8A5E-D9CB5277AE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438714-0F76-4F01-9B2F-E3064DB81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D66398-CFB2-4A28-A862-6BDB2C372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9329A-CB8D-4888-B18A-63E19A39722D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26188D-365D-49E1-836B-4C119B62A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F128E57-D02E-49DB-92C6-EED2C1320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CFE35-F799-4C0B-B131-0700C0375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611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BBF73-E1D7-4D19-B788-848BA20F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65EC45-6E50-4633-9F87-50026EEEB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9329A-CB8D-4888-B18A-63E19A39722D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7D6462-4287-4ADC-B35D-70ED6A585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133A7F-5D32-4A49-87D7-09A074B2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CFE35-F799-4C0B-B131-0700C0375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847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EB2FFB-A9DD-4BBC-9420-DF0DFB52B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9329A-CB8D-4888-B18A-63E19A39722D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1778BF-CF5A-46F3-B0E7-E2C12636C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6A2A56-6F68-48EF-B8A4-F9DED24B8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CFE35-F799-4C0B-B131-0700C0375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408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016F1-52CD-47D2-984A-A48849A6C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2A80D-A006-4111-A31F-AC0B209E7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7F7F21-4ABD-4CF5-B46B-279EFBEDE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EB6A68-AC6C-4529-9199-9E9D3BAEA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9329A-CB8D-4888-B18A-63E19A39722D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C8E791-7E02-48DF-9247-B32F0522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A3ED20-CE95-4DC2-9215-34A9E99A1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CFE35-F799-4C0B-B131-0700C0375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139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59DCC-AEDE-46FB-986E-E9EEAC522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45F29B-3238-441F-8945-83B7FAB253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D22F9C-4A72-453F-BA94-A53C5F8BB9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4430AD-8836-47E1-9B44-7CE492CD6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9329A-CB8D-4888-B18A-63E19A39722D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819B72-7127-443C-BEDE-84366588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E28915-5618-4B6E-88EB-5EF74A7B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CFE35-F799-4C0B-B131-0700C0375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581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E8E036-B305-47C3-999A-A3B4E808F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FC147E-854F-4DE2-9F24-0F225FE1A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3D48A0-F6BE-4E76-AD04-A2E138B74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9329A-CB8D-4888-B18A-63E19A39722D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E79B46-C937-4E39-9CEA-6383A4061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621C23-4460-44D7-A27E-5A4B034E1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CFE35-F799-4C0B-B131-0700C0375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196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F6B23B-3225-423D-8D96-8C36B7015915}"/>
              </a:ext>
            </a:extLst>
          </p:cNvPr>
          <p:cNvSpPr/>
          <p:nvPr/>
        </p:nvSpPr>
        <p:spPr>
          <a:xfrm>
            <a:off x="1" y="0"/>
            <a:ext cx="6441896" cy="6858000"/>
          </a:xfrm>
          <a:prstGeom prst="rect">
            <a:avLst/>
          </a:prstGeom>
          <a:solidFill>
            <a:srgbClr val="207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790F12-FC78-4478-82B6-B2CC0148ACB6}"/>
              </a:ext>
            </a:extLst>
          </p:cNvPr>
          <p:cNvSpPr txBox="1"/>
          <p:nvPr/>
        </p:nvSpPr>
        <p:spPr>
          <a:xfrm>
            <a:off x="6441893" y="5703838"/>
            <a:ext cx="575010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2073E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안현석 </a:t>
            </a:r>
            <a:r>
              <a:rPr lang="en-US" altLang="ko-KR" sz="2400" dirty="0">
                <a:solidFill>
                  <a:srgbClr val="2073E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/ </a:t>
            </a:r>
            <a:r>
              <a:rPr lang="ko-KR" altLang="en-US" sz="2400" dirty="0">
                <a:solidFill>
                  <a:srgbClr val="2073E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박재현</a:t>
            </a:r>
            <a:r>
              <a:rPr lang="en-US" altLang="ko-KR" sz="2400" dirty="0">
                <a:solidFill>
                  <a:srgbClr val="2073E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/ </a:t>
            </a:r>
            <a:r>
              <a:rPr lang="ko-KR" altLang="en-US" sz="2400" dirty="0">
                <a:solidFill>
                  <a:srgbClr val="2073E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이현석</a:t>
            </a:r>
            <a:endParaRPr lang="en-US" altLang="ko-KR" sz="2400" dirty="0">
              <a:solidFill>
                <a:srgbClr val="2073E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2073E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오승원</a:t>
            </a:r>
            <a:r>
              <a:rPr lang="en-US" altLang="ko-KR" sz="2400" dirty="0">
                <a:solidFill>
                  <a:srgbClr val="2073E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/ </a:t>
            </a:r>
            <a:r>
              <a:rPr lang="ko-KR" altLang="en-US" sz="2400" dirty="0">
                <a:solidFill>
                  <a:srgbClr val="2073E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홍명철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337BEE-BD5E-4895-88A8-97F43B27E554}"/>
              </a:ext>
            </a:extLst>
          </p:cNvPr>
          <p:cNvSpPr txBox="1"/>
          <p:nvPr/>
        </p:nvSpPr>
        <p:spPr>
          <a:xfrm>
            <a:off x="-3" y="5980837"/>
            <a:ext cx="64418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4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수원정보과학고등학교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E4FB5-36A7-714E-9E70-3F50322AF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22" y="1455059"/>
            <a:ext cx="9969500" cy="11938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0894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A62ED6-A117-412A-BCCE-ADE96761D6F9}"/>
              </a:ext>
            </a:extLst>
          </p:cNvPr>
          <p:cNvSpPr txBox="1"/>
          <p:nvPr/>
        </p:nvSpPr>
        <p:spPr>
          <a:xfrm>
            <a:off x="604400" y="23707"/>
            <a:ext cx="511582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 b="1" dirty="0">
                <a:solidFill>
                  <a:srgbClr val="E8E8E8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02</a:t>
            </a:r>
            <a:endParaRPr lang="ko-KR" altLang="en-US" sz="5400" b="1" dirty="0">
              <a:solidFill>
                <a:srgbClr val="E8E8E8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F6B23B-3225-423D-8D96-8C36B7015915}"/>
              </a:ext>
            </a:extLst>
          </p:cNvPr>
          <p:cNvSpPr/>
          <p:nvPr/>
        </p:nvSpPr>
        <p:spPr>
          <a:xfrm>
            <a:off x="8218657" y="0"/>
            <a:ext cx="3973343" cy="6858000"/>
          </a:xfrm>
          <a:prstGeom prst="rect">
            <a:avLst/>
          </a:prstGeom>
          <a:solidFill>
            <a:srgbClr val="207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6DE60-0613-44A7-9256-947921793CC7}"/>
              </a:ext>
            </a:extLst>
          </p:cNvPr>
          <p:cNvSpPr txBox="1"/>
          <p:nvPr/>
        </p:nvSpPr>
        <p:spPr>
          <a:xfrm>
            <a:off x="2278544" y="2086005"/>
            <a:ext cx="46391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0" lvl="2" indent="-514350">
              <a:buAutoNum type="arabicPeriod"/>
            </a:pP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함초롬돋움" panose="020B0604000101010101" pitchFamily="50" charset="-127"/>
              </a:rPr>
              <a:t>시스템 구조도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함초롬돋움" panose="020B0604000101010101" pitchFamily="50" charset="-127"/>
            </a:endParaRPr>
          </a:p>
          <a:p>
            <a:pPr marL="1428750" lvl="2" indent="-514350">
              <a:buAutoNum type="arabicPeriod"/>
            </a:pP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함초롬돋움" panose="020B0604000101010101" pitchFamily="50" charset="-127"/>
            </a:endParaRPr>
          </a:p>
          <a:p>
            <a:pPr marL="1428750" lvl="2" indent="-514350">
              <a:buAutoNum type="arabicPeriod"/>
            </a:pP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함초롬돋움" panose="020B0604000101010101" pitchFamily="50" charset="-127"/>
              </a:rPr>
              <a:t>서비스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함초롬돋움" panose="020B0604000101010101" pitchFamily="50" charset="-127"/>
              </a:rPr>
              <a:t>플로우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함초롬돋움" panose="020B0604000101010101" pitchFamily="50" charset="-127"/>
            </a:endParaRPr>
          </a:p>
          <a:p>
            <a:pPr marL="1428750" lvl="2" indent="-514350">
              <a:buAutoNum type="arabicPeriod"/>
            </a:pP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함초롬돋움" panose="020B0604000101010101" pitchFamily="50" charset="-127"/>
            </a:endParaRPr>
          </a:p>
          <a:p>
            <a:pPr marL="1428750" lvl="2" indent="-514350">
              <a:buAutoNum type="arabicPeriod"/>
            </a:pP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함초롬돋움" panose="020B0604000101010101" pitchFamily="50" charset="-127"/>
              </a:rPr>
              <a:t>제작 과정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함초롬돋움" panose="020B0604000101010101" pitchFamily="50" charset="-127"/>
            </a:endParaRPr>
          </a:p>
          <a:p>
            <a:pPr marL="1428750" lvl="2" indent="-514350">
              <a:buAutoNum type="arabicPeriod"/>
            </a:pP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함초롬돋움" panose="020B0604000101010101" pitchFamily="50" charset="-127"/>
            </a:endParaRPr>
          </a:p>
          <a:p>
            <a:pPr marL="1428750" lvl="2" indent="-514350">
              <a:buAutoNum type="arabicPeriod"/>
            </a:pP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함초롬돋움" panose="020B0604000101010101" pitchFamily="50" charset="-127"/>
              </a:rPr>
              <a:t>일정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B0CDD7-05F5-4BED-9F2F-96BACD6BFBDC}"/>
              </a:ext>
            </a:extLst>
          </p:cNvPr>
          <p:cNvSpPr txBox="1"/>
          <p:nvPr/>
        </p:nvSpPr>
        <p:spPr>
          <a:xfrm>
            <a:off x="10777267" y="-109697"/>
            <a:ext cx="17281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rgbClr val="00BFFF"/>
                </a:solidFill>
                <a:latin typeface="Bahnschrift Condensed" panose="020B0502040204020203" pitchFamily="34" charset="0"/>
              </a:rPr>
              <a:t>02</a:t>
            </a:r>
            <a:endParaRPr lang="ko-KR" altLang="en-US" sz="9600" b="1" dirty="0">
              <a:solidFill>
                <a:srgbClr val="00BFFF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DE09A-0660-4062-B894-DD77C9E5C756}"/>
              </a:ext>
            </a:extLst>
          </p:cNvPr>
          <p:cNvSpPr txBox="1"/>
          <p:nvPr/>
        </p:nvSpPr>
        <p:spPr>
          <a:xfrm>
            <a:off x="9666457" y="821991"/>
            <a:ext cx="18941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</a:t>
            </a:r>
            <a:endParaRPr lang="en-US" altLang="ko-KR" sz="6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과정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18A0546-BEC1-4CE4-8911-69D3C7D80390}"/>
              </a:ext>
            </a:extLst>
          </p:cNvPr>
          <p:cNvSpPr/>
          <p:nvPr/>
        </p:nvSpPr>
        <p:spPr>
          <a:xfrm rot="2904537">
            <a:off x="10478258" y="4842855"/>
            <a:ext cx="3210128" cy="3210128"/>
          </a:xfrm>
          <a:prstGeom prst="ellipse">
            <a:avLst/>
          </a:prstGeom>
          <a:gradFill>
            <a:gsLst>
              <a:gs pos="0">
                <a:srgbClr val="00BFFF"/>
              </a:gs>
              <a:gs pos="100000">
                <a:srgbClr val="2073E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5157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F6B23B-3225-423D-8D96-8C36B7015915}"/>
              </a:ext>
            </a:extLst>
          </p:cNvPr>
          <p:cNvSpPr/>
          <p:nvPr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rgbClr val="207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67BBFC-4B87-49D5-A226-CE259CBD8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75" y="1451116"/>
            <a:ext cx="7971651" cy="4790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F9D414-58CD-D44C-95D7-4FFE72EBC80C}"/>
              </a:ext>
            </a:extLst>
          </p:cNvPr>
          <p:cNvSpPr txBox="1"/>
          <p:nvPr/>
        </p:nvSpPr>
        <p:spPr>
          <a:xfrm>
            <a:off x="381695" y="495768"/>
            <a:ext cx="2927083" cy="6155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40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/>
              <a:t>시스템 구조도</a:t>
            </a:r>
            <a:endParaRPr lang="en-US" altLang="ko-KR" dirty="0"/>
          </a:p>
        </p:txBody>
      </p:sp>
      <p:sp>
        <p:nvSpPr>
          <p:cNvPr id="9" name="직사각형 1">
            <a:extLst>
              <a:ext uri="{FF2B5EF4-FFF2-40B4-BE49-F238E27FC236}">
                <a16:creationId xmlns:a16="http://schemas.microsoft.com/office/drawing/2014/main" id="{2175349F-3AC4-2B4F-AE52-68B16FB4BA76}"/>
              </a:ext>
            </a:extLst>
          </p:cNvPr>
          <p:cNvSpPr/>
          <p:nvPr/>
        </p:nvSpPr>
        <p:spPr>
          <a:xfrm flipV="1">
            <a:off x="381695" y="327325"/>
            <a:ext cx="3988272" cy="9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FFF"/>
              </a:solidFill>
              <a:highlight>
                <a:srgbClr val="00B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48138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F6B23B-3225-423D-8D96-8C36B7015915}"/>
              </a:ext>
            </a:extLst>
          </p:cNvPr>
          <p:cNvSpPr/>
          <p:nvPr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rgbClr val="207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F05A70F2-CAAC-49EF-A5F8-53F3EAB64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313" y="1679904"/>
            <a:ext cx="9571374" cy="4213812"/>
          </a:xfrm>
          <a:prstGeom prst="roundRect">
            <a:avLst>
              <a:gd name="adj" fmla="val 3285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800EE8-9E8F-B74C-AFE0-16B291E9AC34}"/>
              </a:ext>
            </a:extLst>
          </p:cNvPr>
          <p:cNvSpPr txBox="1"/>
          <p:nvPr/>
        </p:nvSpPr>
        <p:spPr>
          <a:xfrm>
            <a:off x="381695" y="495768"/>
            <a:ext cx="2927083" cy="6155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40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/>
              <a:t>서비스 플로우</a:t>
            </a:r>
            <a:endParaRPr lang="en-US" altLang="ko-KR" dirty="0"/>
          </a:p>
        </p:txBody>
      </p:sp>
      <p:sp>
        <p:nvSpPr>
          <p:cNvPr id="10" name="직사각형 1">
            <a:extLst>
              <a:ext uri="{FF2B5EF4-FFF2-40B4-BE49-F238E27FC236}">
                <a16:creationId xmlns:a16="http://schemas.microsoft.com/office/drawing/2014/main" id="{F2B904F8-2118-644F-8071-0E9B91DF1968}"/>
              </a:ext>
            </a:extLst>
          </p:cNvPr>
          <p:cNvSpPr/>
          <p:nvPr/>
        </p:nvSpPr>
        <p:spPr>
          <a:xfrm flipV="1">
            <a:off x="381695" y="327325"/>
            <a:ext cx="3988272" cy="9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FFF"/>
              </a:solidFill>
              <a:highlight>
                <a:srgbClr val="00B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914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F6B23B-3225-423D-8D96-8C36B7015915}"/>
              </a:ext>
            </a:extLst>
          </p:cNvPr>
          <p:cNvSpPr/>
          <p:nvPr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rgbClr val="207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EBA808-EF3D-0647-82A7-7337721BADF1}"/>
              </a:ext>
            </a:extLst>
          </p:cNvPr>
          <p:cNvSpPr txBox="1"/>
          <p:nvPr/>
        </p:nvSpPr>
        <p:spPr>
          <a:xfrm>
            <a:off x="381695" y="495768"/>
            <a:ext cx="1994136" cy="6155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40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/>
              <a:t>제작 과정</a:t>
            </a:r>
            <a:endParaRPr lang="en-US" altLang="ko-KR" dirty="0"/>
          </a:p>
        </p:txBody>
      </p:sp>
      <p:sp>
        <p:nvSpPr>
          <p:cNvPr id="11" name="직사각형 1">
            <a:extLst>
              <a:ext uri="{FF2B5EF4-FFF2-40B4-BE49-F238E27FC236}">
                <a16:creationId xmlns:a16="http://schemas.microsoft.com/office/drawing/2014/main" id="{C63225BB-7E0F-624A-81DB-1D5092CC09CA}"/>
              </a:ext>
            </a:extLst>
          </p:cNvPr>
          <p:cNvSpPr/>
          <p:nvPr/>
        </p:nvSpPr>
        <p:spPr>
          <a:xfrm flipV="1">
            <a:off x="381695" y="327325"/>
            <a:ext cx="3988272" cy="9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FFF"/>
              </a:solidFill>
              <a:highlight>
                <a:srgbClr val="00BFFF"/>
              </a:highlight>
            </a:endParaRPr>
          </a:p>
        </p:txBody>
      </p:sp>
      <p:pic>
        <p:nvPicPr>
          <p:cNvPr id="2" name="녹화_2020_11_05_01_36_24_99">
            <a:hlinkClick r:id="" action="ppaction://media"/>
            <a:extLst>
              <a:ext uri="{FF2B5EF4-FFF2-40B4-BE49-F238E27FC236}">
                <a16:creationId xmlns:a16="http://schemas.microsoft.com/office/drawing/2014/main" id="{97C15874-68F2-4A74-9030-F4BA52947A5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3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7890" y="257175"/>
            <a:ext cx="5712222" cy="6343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4E3A0F-0652-4B6C-93A1-98A5699D1657}"/>
              </a:ext>
            </a:extLst>
          </p:cNvPr>
          <p:cNvSpPr txBox="1"/>
          <p:nvPr/>
        </p:nvSpPr>
        <p:spPr>
          <a:xfrm>
            <a:off x="238125" y="2521059"/>
            <a:ext cx="56197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함초롬돋움" panose="020B0604000101010101" pitchFamily="50" charset="-127"/>
              </a:rPr>
              <a:t>Chrome Developer Guide</a:t>
            </a:r>
          </a:p>
          <a:p>
            <a:endParaRPr lang="en-US" altLang="ko-KR" sz="3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크롬 확장 프로그램이라는 특수성 때문에 </a:t>
            </a:r>
            <a:endParaRPr lang="en-US" altLang="ko-KR" sz="2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해당 레퍼런스를 참조하고 공부하며 개발</a:t>
            </a:r>
            <a:endParaRPr lang="en-US" altLang="ko-KR" sz="2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26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F6B23B-3225-423D-8D96-8C36B7015915}"/>
              </a:ext>
            </a:extLst>
          </p:cNvPr>
          <p:cNvSpPr/>
          <p:nvPr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rgbClr val="207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A79DE7-6226-4429-B26F-FC8468ECD305}"/>
              </a:ext>
            </a:extLst>
          </p:cNvPr>
          <p:cNvSpPr txBox="1"/>
          <p:nvPr/>
        </p:nvSpPr>
        <p:spPr>
          <a:xfrm>
            <a:off x="698702" y="1180580"/>
            <a:ext cx="5031971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2020.</a:t>
            </a:r>
            <a:r>
              <a:rPr lang="ko-KR" altLang="en-US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07.</a:t>
            </a:r>
            <a:r>
              <a:rPr lang="ko-KR" altLang="en-US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21</a:t>
            </a:r>
          </a:p>
          <a:p>
            <a:pPr algn="r"/>
            <a:r>
              <a:rPr lang="en-US" altLang="ko-KR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Webssembler </a:t>
            </a:r>
            <a:r>
              <a:rPr lang="ko-KR" altLang="en-US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팀 구성</a:t>
            </a:r>
            <a:endParaRPr lang="en-US" altLang="ko-KR" sz="2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  <a:p>
            <a:pPr algn="r"/>
            <a:endParaRPr lang="en-US" altLang="ko-KR" sz="2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  <a:p>
            <a:pPr algn="r"/>
            <a:endParaRPr lang="en-US" altLang="ko-KR" sz="2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  <a:p>
            <a:pPr algn="r"/>
            <a:r>
              <a:rPr lang="en-US" altLang="ko-KR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2020. 07. 25 ~ 08.06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기획서 수정 및 보완</a:t>
            </a:r>
            <a:endParaRPr lang="en-US" altLang="ko-KR" sz="2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  <a:p>
            <a:pPr algn="r"/>
            <a:endParaRPr lang="en-US" altLang="ko-KR" sz="2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  <a:p>
            <a:pPr algn="r"/>
            <a:endParaRPr lang="en-US" altLang="ko-KR" sz="2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  <a:p>
            <a:pPr algn="r"/>
            <a:r>
              <a:rPr lang="en-US" altLang="ko-KR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2020.</a:t>
            </a:r>
            <a:r>
              <a:rPr lang="ko-KR" altLang="en-US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09. 05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서비스 플로우 설계</a:t>
            </a:r>
            <a:r>
              <a:rPr lang="en-US" altLang="ko-KR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 데이터 모델 설계</a:t>
            </a:r>
            <a:endParaRPr lang="en-US" altLang="ko-KR" sz="2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  <a:p>
            <a:pPr algn="r"/>
            <a:endParaRPr lang="en-US" altLang="ko-KR" sz="2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  <a:p>
            <a:pPr algn="r"/>
            <a:endParaRPr lang="en-US" altLang="ko-KR" sz="2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  <a:p>
            <a:pPr algn="r"/>
            <a:r>
              <a:rPr lang="en-US" altLang="ko-KR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2020.</a:t>
            </a:r>
            <a:r>
              <a:rPr lang="ko-KR" altLang="en-US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09.</a:t>
            </a:r>
            <a:r>
              <a:rPr lang="ko-KR" altLang="en-US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14</a:t>
            </a:r>
            <a:r>
              <a:rPr lang="ko-KR" altLang="en-US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~ 10. 18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핵심 기능 개발</a:t>
            </a:r>
            <a:endParaRPr lang="en-US" altLang="ko-KR" sz="2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  <a:p>
            <a:pPr algn="r"/>
            <a:endParaRPr lang="en-US" altLang="ko-KR" sz="2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0C679-49B9-734D-AB60-13095B92A9DD}"/>
              </a:ext>
            </a:extLst>
          </p:cNvPr>
          <p:cNvSpPr txBox="1"/>
          <p:nvPr/>
        </p:nvSpPr>
        <p:spPr>
          <a:xfrm>
            <a:off x="381695" y="495768"/>
            <a:ext cx="984244" cy="6155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40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일정</a:t>
            </a:r>
            <a:endParaRPr lang="en-US" altLang="ko-KR" dirty="0"/>
          </a:p>
        </p:txBody>
      </p:sp>
      <p:sp>
        <p:nvSpPr>
          <p:cNvPr id="12" name="직사각형 1">
            <a:extLst>
              <a:ext uri="{FF2B5EF4-FFF2-40B4-BE49-F238E27FC236}">
                <a16:creationId xmlns:a16="http://schemas.microsoft.com/office/drawing/2014/main" id="{A3CEF290-563A-F242-BAF7-28AB11974553}"/>
              </a:ext>
            </a:extLst>
          </p:cNvPr>
          <p:cNvSpPr/>
          <p:nvPr/>
        </p:nvSpPr>
        <p:spPr>
          <a:xfrm flipV="1">
            <a:off x="381695" y="327325"/>
            <a:ext cx="3988272" cy="9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FFF"/>
              </a:solidFill>
              <a:highlight>
                <a:srgbClr val="00BFFF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108269-FE26-44D6-B6A0-E5E0207AC1B6}"/>
              </a:ext>
            </a:extLst>
          </p:cNvPr>
          <p:cNvSpPr txBox="1"/>
          <p:nvPr/>
        </p:nvSpPr>
        <p:spPr>
          <a:xfrm>
            <a:off x="6461327" y="1180580"/>
            <a:ext cx="503197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rgbClr val="2073E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  <a:p>
            <a:endParaRPr lang="en-US" altLang="ko-KR" sz="2000" dirty="0">
              <a:solidFill>
                <a:srgbClr val="2073E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  <a:p>
            <a:r>
              <a:rPr lang="en-US" altLang="ko-KR" sz="2000" dirty="0">
                <a:solidFill>
                  <a:srgbClr val="2073E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2020. 07. 24</a:t>
            </a:r>
          </a:p>
          <a:p>
            <a:r>
              <a:rPr lang="ko-KR" altLang="en-US" sz="2000" dirty="0">
                <a:solidFill>
                  <a:srgbClr val="2073E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기획서 초안 작성</a:t>
            </a:r>
            <a:endParaRPr lang="en-US" altLang="ko-KR" sz="2000" dirty="0">
              <a:solidFill>
                <a:srgbClr val="2073E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  <a:p>
            <a:endParaRPr lang="en-US" altLang="ko-KR" sz="2000" dirty="0">
              <a:solidFill>
                <a:srgbClr val="2073E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  <a:p>
            <a:endParaRPr lang="en-US" altLang="ko-KR" sz="2000" dirty="0">
              <a:solidFill>
                <a:srgbClr val="2073E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  <a:p>
            <a:r>
              <a:rPr lang="en-US" altLang="ko-KR" sz="2000" dirty="0">
                <a:solidFill>
                  <a:srgbClr val="2073E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2020. 08. 10</a:t>
            </a:r>
          </a:p>
          <a:p>
            <a:r>
              <a:rPr lang="ko-KR" altLang="en-US" sz="2000" dirty="0">
                <a:solidFill>
                  <a:srgbClr val="2073E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최종 기획서 제출</a:t>
            </a:r>
            <a:endParaRPr lang="en-US" altLang="ko-KR" sz="2000" dirty="0">
              <a:solidFill>
                <a:srgbClr val="2073E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  <a:p>
            <a:endParaRPr lang="en-US" altLang="ko-KR" sz="2000" dirty="0">
              <a:solidFill>
                <a:srgbClr val="2073E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  <a:p>
            <a:endParaRPr lang="en-US" altLang="ko-KR" sz="2000" dirty="0">
              <a:solidFill>
                <a:srgbClr val="2073E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  <a:p>
            <a:r>
              <a:rPr lang="en-US" altLang="ko-KR" sz="2000" dirty="0">
                <a:solidFill>
                  <a:srgbClr val="2073E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2020. 09. 13</a:t>
            </a:r>
          </a:p>
          <a:p>
            <a:r>
              <a:rPr lang="ko-KR" altLang="en-US" sz="2000" dirty="0">
                <a:solidFill>
                  <a:srgbClr val="2073E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디자인 초안 제작</a:t>
            </a:r>
            <a:r>
              <a:rPr lang="en-US" altLang="ko-KR" sz="2000" dirty="0">
                <a:solidFill>
                  <a:srgbClr val="2073E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,</a:t>
            </a:r>
            <a:r>
              <a:rPr lang="ko-KR" altLang="en-US" sz="2000" dirty="0">
                <a:solidFill>
                  <a:srgbClr val="2073E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 시스템 설계</a:t>
            </a:r>
            <a:endParaRPr lang="en-US" altLang="ko-KR" sz="2000" dirty="0">
              <a:solidFill>
                <a:srgbClr val="2073E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  <a:p>
            <a:endParaRPr lang="en-US" altLang="ko-KR" sz="2000" dirty="0">
              <a:solidFill>
                <a:srgbClr val="2073E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  <a:p>
            <a:endParaRPr lang="en-US" altLang="ko-KR" sz="2000" dirty="0">
              <a:solidFill>
                <a:srgbClr val="2073E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  <a:p>
            <a:r>
              <a:rPr lang="en-US" altLang="ko-KR" sz="2000" dirty="0">
                <a:solidFill>
                  <a:srgbClr val="2073E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2020.10.19</a:t>
            </a:r>
            <a:r>
              <a:rPr lang="ko-KR" altLang="en-US" sz="2000" dirty="0">
                <a:solidFill>
                  <a:srgbClr val="2073E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solidFill>
                  <a:srgbClr val="2073E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~</a:t>
            </a:r>
            <a:r>
              <a:rPr lang="ko-KR" altLang="en-US" sz="2000" dirty="0">
                <a:solidFill>
                  <a:srgbClr val="2073E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solidFill>
                  <a:srgbClr val="2073E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10. 28</a:t>
            </a:r>
          </a:p>
          <a:p>
            <a:r>
              <a:rPr lang="ko-KR" altLang="en-US" sz="2000" dirty="0">
                <a:solidFill>
                  <a:srgbClr val="2073E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메뉴 최적화</a:t>
            </a:r>
            <a:r>
              <a:rPr lang="en-US" altLang="ko-KR" sz="2000" dirty="0">
                <a:solidFill>
                  <a:srgbClr val="2073E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solidFill>
                  <a:srgbClr val="2073E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최종 버그 수정</a:t>
            </a:r>
            <a:r>
              <a:rPr lang="en-US" altLang="ko-KR" sz="2000" dirty="0">
                <a:solidFill>
                  <a:srgbClr val="2073E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solidFill>
                  <a:srgbClr val="2073E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단축키 세팅</a:t>
            </a:r>
            <a:endParaRPr lang="en-US" altLang="ko-KR" sz="2000" dirty="0">
              <a:solidFill>
                <a:srgbClr val="2073E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  <a:p>
            <a:endParaRPr lang="en-US" altLang="ko-KR" sz="2000" dirty="0">
              <a:solidFill>
                <a:srgbClr val="2073E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4303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F6B23B-3225-423D-8D96-8C36B7015915}"/>
              </a:ext>
            </a:extLst>
          </p:cNvPr>
          <p:cNvSpPr/>
          <p:nvPr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rgbClr val="207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36073E44-1E61-4894-A242-F2B0E45D8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78" y="2246374"/>
            <a:ext cx="5224283" cy="236525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6216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F6B23B-3225-423D-8D96-8C36B7015915}"/>
              </a:ext>
            </a:extLst>
          </p:cNvPr>
          <p:cNvSpPr/>
          <p:nvPr/>
        </p:nvSpPr>
        <p:spPr>
          <a:xfrm>
            <a:off x="1" y="-3499"/>
            <a:ext cx="6096000" cy="6858000"/>
          </a:xfrm>
          <a:prstGeom prst="rect">
            <a:avLst/>
          </a:prstGeom>
          <a:solidFill>
            <a:srgbClr val="207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나이프, 그리기이(가) 표시된 사진&#10;&#10;자동 생성된 설명">
            <a:extLst>
              <a:ext uri="{FF2B5EF4-FFF2-40B4-BE49-F238E27FC236}">
                <a16:creationId xmlns:a16="http://schemas.microsoft.com/office/drawing/2014/main" id="{A2FE0809-0BD3-4DF8-B9B3-BE26981CD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33" y="2616706"/>
            <a:ext cx="10802134" cy="16245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8372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B175E37-7A81-4D93-9A9D-04DC5B4381CC}"/>
              </a:ext>
            </a:extLst>
          </p:cNvPr>
          <p:cNvSpPr txBox="1"/>
          <p:nvPr/>
        </p:nvSpPr>
        <p:spPr>
          <a:xfrm>
            <a:off x="7792663" y="-91839"/>
            <a:ext cx="3736920" cy="37702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3900" b="1" dirty="0">
                <a:solidFill>
                  <a:srgbClr val="E8E8E8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01</a:t>
            </a:r>
            <a:endParaRPr lang="ko-KR" altLang="en-US" sz="23900" b="1" dirty="0">
              <a:solidFill>
                <a:srgbClr val="E8E8E8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F6B23B-3225-423D-8D96-8C36B7015915}"/>
              </a:ext>
            </a:extLst>
          </p:cNvPr>
          <p:cNvSpPr/>
          <p:nvPr/>
        </p:nvSpPr>
        <p:spPr>
          <a:xfrm>
            <a:off x="0" y="0"/>
            <a:ext cx="3973343" cy="6858000"/>
          </a:xfrm>
          <a:prstGeom prst="rect">
            <a:avLst/>
          </a:prstGeom>
          <a:solidFill>
            <a:srgbClr val="207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B0CDD7-05F5-4BED-9F2F-96BACD6BFBDC}"/>
              </a:ext>
            </a:extLst>
          </p:cNvPr>
          <p:cNvSpPr txBox="1"/>
          <p:nvPr/>
        </p:nvSpPr>
        <p:spPr>
          <a:xfrm>
            <a:off x="161973" y="96913"/>
            <a:ext cx="17281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rgbClr val="00BFFF"/>
                </a:solidFill>
                <a:latin typeface="Bahnschrift Condensed" panose="020B0502040204020203" pitchFamily="34" charset="0"/>
              </a:rPr>
              <a:t>01</a:t>
            </a:r>
            <a:endParaRPr lang="ko-KR" altLang="en-US" sz="9600" b="1" dirty="0">
              <a:solidFill>
                <a:srgbClr val="00BFFF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DE09A-0660-4062-B894-DD77C9E5C756}"/>
              </a:ext>
            </a:extLst>
          </p:cNvPr>
          <p:cNvSpPr txBox="1"/>
          <p:nvPr/>
        </p:nvSpPr>
        <p:spPr>
          <a:xfrm>
            <a:off x="556054" y="1087379"/>
            <a:ext cx="32321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</a:t>
            </a:r>
            <a:endParaRPr lang="en-US" altLang="ko-KR" sz="5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개요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1BEB537-98F5-41FB-8B5D-F05420CEF4BC}"/>
              </a:ext>
            </a:extLst>
          </p:cNvPr>
          <p:cNvSpPr/>
          <p:nvPr/>
        </p:nvSpPr>
        <p:spPr>
          <a:xfrm>
            <a:off x="596102" y="4601563"/>
            <a:ext cx="1937454" cy="74295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AC569E2-95AF-4234-A0BA-60F883252BB0}"/>
              </a:ext>
            </a:extLst>
          </p:cNvPr>
          <p:cNvSpPr/>
          <p:nvPr/>
        </p:nvSpPr>
        <p:spPr>
          <a:xfrm>
            <a:off x="-1110256" y="5672087"/>
            <a:ext cx="2675085" cy="742950"/>
          </a:xfrm>
          <a:prstGeom prst="roundRect">
            <a:avLst>
              <a:gd name="adj" fmla="val 50000"/>
            </a:avLst>
          </a:prstGeom>
          <a:solidFill>
            <a:srgbClr val="158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A0B0B1-313B-4E9E-A3D7-3E33AF7FFD78}"/>
              </a:ext>
            </a:extLst>
          </p:cNvPr>
          <p:cNvSpPr txBox="1"/>
          <p:nvPr/>
        </p:nvSpPr>
        <p:spPr>
          <a:xfrm>
            <a:off x="5747173" y="2395567"/>
            <a:ext cx="40909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동기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목적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WEBSSEMBLER?</a:t>
            </a:r>
          </a:p>
          <a:p>
            <a:pPr marL="514350" indent="-514350">
              <a:buAutoNum type="arabicPeriod"/>
            </a:pP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소개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7948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5B3B87-E092-4492-9E28-07FC963D3D58}"/>
              </a:ext>
            </a:extLst>
          </p:cNvPr>
          <p:cNvSpPr/>
          <p:nvPr/>
        </p:nvSpPr>
        <p:spPr>
          <a:xfrm>
            <a:off x="6096000" y="3102"/>
            <a:ext cx="6095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73E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F6B23B-3225-423D-8D96-8C36B7015915}"/>
              </a:ext>
            </a:extLst>
          </p:cNvPr>
          <p:cNvSpPr/>
          <p:nvPr/>
        </p:nvSpPr>
        <p:spPr>
          <a:xfrm>
            <a:off x="1" y="3102"/>
            <a:ext cx="6095999" cy="6858000"/>
          </a:xfrm>
          <a:prstGeom prst="rect">
            <a:avLst/>
          </a:prstGeom>
          <a:solidFill>
            <a:srgbClr val="207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73E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7F448-1002-4DD2-85ED-EA949393CCD0}"/>
              </a:ext>
            </a:extLst>
          </p:cNvPr>
          <p:cNvSpPr txBox="1"/>
          <p:nvPr/>
        </p:nvSpPr>
        <p:spPr>
          <a:xfrm>
            <a:off x="381695" y="495768"/>
            <a:ext cx="3827971" cy="6155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40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개발 동기 </a:t>
            </a:r>
            <a:r>
              <a:rPr lang="en-US" altLang="ko-KR" dirty="0"/>
              <a:t>&amp; </a:t>
            </a:r>
            <a:r>
              <a:rPr lang="ko-KR" altLang="en-US" dirty="0"/>
              <a:t>목적</a:t>
            </a:r>
            <a:endParaRPr lang="en-US" altLang="ko-KR" dirty="0"/>
          </a:p>
        </p:txBody>
      </p:sp>
      <p:sp>
        <p:nvSpPr>
          <p:cNvPr id="11" name="직사각형 1">
            <a:extLst>
              <a:ext uri="{FF2B5EF4-FFF2-40B4-BE49-F238E27FC236}">
                <a16:creationId xmlns:a16="http://schemas.microsoft.com/office/drawing/2014/main" id="{244DFD8E-5E93-2441-A165-7AA8262979CC}"/>
              </a:ext>
            </a:extLst>
          </p:cNvPr>
          <p:cNvSpPr/>
          <p:nvPr/>
        </p:nvSpPr>
        <p:spPr>
          <a:xfrm flipV="1">
            <a:off x="381695" y="327325"/>
            <a:ext cx="3988272" cy="9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FFF"/>
              </a:solidFill>
              <a:highlight>
                <a:srgbClr val="00BFFF"/>
              </a:highlight>
            </a:endParaRPr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601AFF5E-03AC-48B0-9001-CDBBCAEAEC08}"/>
              </a:ext>
            </a:extLst>
          </p:cNvPr>
          <p:cNvSpPr/>
          <p:nvPr/>
        </p:nvSpPr>
        <p:spPr>
          <a:xfrm>
            <a:off x="6581604" y="1862900"/>
            <a:ext cx="4251496" cy="1055608"/>
          </a:xfrm>
          <a:prstGeom prst="wedgeRoundRectCallout">
            <a:avLst>
              <a:gd name="adj1" fmla="val -48439"/>
              <a:gd name="adj2" fmla="val 114809"/>
              <a:gd name="adj3" fmla="val 16667"/>
            </a:avLst>
          </a:prstGeom>
          <a:solidFill>
            <a:srgbClr val="2073E0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문서 작성을 위한 검색에 </a:t>
            </a:r>
            <a:endParaRPr lang="en-US" altLang="ko-KR" sz="28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소요되는 시간이 너무 많아</a:t>
            </a:r>
            <a:r>
              <a:rPr lang="en-US" altLang="ko-KR" sz="28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!</a:t>
            </a:r>
          </a:p>
        </p:txBody>
      </p:sp>
      <p:pic>
        <p:nvPicPr>
          <p:cNvPr id="13" name="그래픽 12" descr="사용자">
            <a:extLst>
              <a:ext uri="{FF2B5EF4-FFF2-40B4-BE49-F238E27FC236}">
                <a16:creationId xmlns:a16="http://schemas.microsoft.com/office/drawing/2014/main" id="{F6FA746B-40DC-44B8-9EE1-6FD01E8EA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1598" y="2554653"/>
            <a:ext cx="2962538" cy="296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24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5B3B87-E092-4492-9E28-07FC963D3D58}"/>
              </a:ext>
            </a:extLst>
          </p:cNvPr>
          <p:cNvSpPr/>
          <p:nvPr/>
        </p:nvSpPr>
        <p:spPr>
          <a:xfrm>
            <a:off x="6096000" y="3102"/>
            <a:ext cx="6095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73E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F6B23B-3225-423D-8D96-8C36B7015915}"/>
              </a:ext>
            </a:extLst>
          </p:cNvPr>
          <p:cNvSpPr/>
          <p:nvPr/>
        </p:nvSpPr>
        <p:spPr>
          <a:xfrm>
            <a:off x="1" y="3102"/>
            <a:ext cx="6095999" cy="6858000"/>
          </a:xfrm>
          <a:prstGeom prst="rect">
            <a:avLst/>
          </a:prstGeom>
          <a:solidFill>
            <a:srgbClr val="207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73E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7F448-1002-4DD2-85ED-EA949393CCD0}"/>
              </a:ext>
            </a:extLst>
          </p:cNvPr>
          <p:cNvSpPr txBox="1"/>
          <p:nvPr/>
        </p:nvSpPr>
        <p:spPr>
          <a:xfrm>
            <a:off x="381695" y="495768"/>
            <a:ext cx="3827971" cy="6155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40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개발 동기 </a:t>
            </a:r>
            <a:r>
              <a:rPr lang="en-US" altLang="ko-KR" dirty="0"/>
              <a:t>&amp; </a:t>
            </a:r>
            <a:r>
              <a:rPr lang="ko-KR" altLang="en-US" dirty="0"/>
              <a:t>목적</a:t>
            </a:r>
            <a:endParaRPr lang="en-US" altLang="ko-KR" dirty="0"/>
          </a:p>
        </p:txBody>
      </p:sp>
      <p:sp>
        <p:nvSpPr>
          <p:cNvPr id="11" name="직사각형 1">
            <a:extLst>
              <a:ext uri="{FF2B5EF4-FFF2-40B4-BE49-F238E27FC236}">
                <a16:creationId xmlns:a16="http://schemas.microsoft.com/office/drawing/2014/main" id="{244DFD8E-5E93-2441-A165-7AA8262979CC}"/>
              </a:ext>
            </a:extLst>
          </p:cNvPr>
          <p:cNvSpPr/>
          <p:nvPr/>
        </p:nvSpPr>
        <p:spPr>
          <a:xfrm flipV="1">
            <a:off x="381695" y="327325"/>
            <a:ext cx="3988272" cy="9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FFF"/>
              </a:solidFill>
              <a:highlight>
                <a:srgbClr val="00BFFF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33354F-5D6D-4054-BEEC-B3FF701A3335}"/>
              </a:ext>
            </a:extLst>
          </p:cNvPr>
          <p:cNvSpPr txBox="1"/>
          <p:nvPr/>
        </p:nvSpPr>
        <p:spPr>
          <a:xfrm>
            <a:off x="0" y="3136613"/>
            <a:ext cx="6095999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웹 페이지 내 검색에 소요되는</a:t>
            </a:r>
            <a:endParaRPr lang="en-US" altLang="ko-KR" sz="3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5A200-7666-4F5B-BFE2-AC119030512F}"/>
              </a:ext>
            </a:extLst>
          </p:cNvPr>
          <p:cNvSpPr txBox="1"/>
          <p:nvPr/>
        </p:nvSpPr>
        <p:spPr>
          <a:xfrm>
            <a:off x="6095999" y="3044280"/>
            <a:ext cx="6096000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4400" dirty="0">
                <a:solidFill>
                  <a:srgbClr val="2073E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시간과 노동력 절감</a:t>
            </a:r>
            <a:endParaRPr lang="ko-KR" altLang="en-US" sz="4400" dirty="0">
              <a:solidFill>
                <a:srgbClr val="2073E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79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F6B23B-3225-423D-8D96-8C36B7015915}"/>
              </a:ext>
            </a:extLst>
          </p:cNvPr>
          <p:cNvSpPr/>
          <p:nvPr/>
        </p:nvSpPr>
        <p:spPr>
          <a:xfrm>
            <a:off x="1" y="-6759"/>
            <a:ext cx="6095999" cy="6858000"/>
          </a:xfrm>
          <a:prstGeom prst="rect">
            <a:avLst/>
          </a:prstGeom>
          <a:solidFill>
            <a:srgbClr val="207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73E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7F448-1002-4DD2-85ED-EA949393CCD0}"/>
              </a:ext>
            </a:extLst>
          </p:cNvPr>
          <p:cNvSpPr txBox="1"/>
          <p:nvPr/>
        </p:nvSpPr>
        <p:spPr>
          <a:xfrm>
            <a:off x="381695" y="495768"/>
            <a:ext cx="3988271" cy="6155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40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Webssembler?</a:t>
            </a:r>
          </a:p>
        </p:txBody>
      </p:sp>
      <p:sp>
        <p:nvSpPr>
          <p:cNvPr id="11" name="직사각형 1">
            <a:extLst>
              <a:ext uri="{FF2B5EF4-FFF2-40B4-BE49-F238E27FC236}">
                <a16:creationId xmlns:a16="http://schemas.microsoft.com/office/drawing/2014/main" id="{244DFD8E-5E93-2441-A165-7AA8262979CC}"/>
              </a:ext>
            </a:extLst>
          </p:cNvPr>
          <p:cNvSpPr/>
          <p:nvPr/>
        </p:nvSpPr>
        <p:spPr>
          <a:xfrm flipV="1">
            <a:off x="381695" y="327325"/>
            <a:ext cx="3988272" cy="9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FFF"/>
              </a:solidFill>
              <a:highlight>
                <a:srgbClr val="00BFFF"/>
              </a:highligh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C90D5E-8320-4CF3-B6E0-22CB9815B87B}"/>
              </a:ext>
            </a:extLst>
          </p:cNvPr>
          <p:cNvSpPr/>
          <p:nvPr/>
        </p:nvSpPr>
        <p:spPr>
          <a:xfrm>
            <a:off x="6200775" y="2053748"/>
            <a:ext cx="2925801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3200" dirty="0">
                <a:solidFill>
                  <a:srgbClr val="2073E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함초롬돋움" panose="020B0604000101010101" pitchFamily="50" charset="-127"/>
              </a:rPr>
              <a:t>편리한 내보내기</a:t>
            </a:r>
            <a:endParaRPr lang="en-US" altLang="ko-KR" sz="3200" dirty="0">
              <a:solidFill>
                <a:srgbClr val="2073E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  <a:cs typeface="함초롬돋움" panose="020B0604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69E301-11D8-411B-9850-8F98A01D5CAC}"/>
              </a:ext>
            </a:extLst>
          </p:cNvPr>
          <p:cNvSpPr/>
          <p:nvPr/>
        </p:nvSpPr>
        <p:spPr>
          <a:xfrm>
            <a:off x="6200775" y="3137874"/>
            <a:ext cx="3018775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3200" dirty="0">
                <a:solidFill>
                  <a:srgbClr val="2073E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함초롬돋움" panose="020B0604000101010101" pitchFamily="50" charset="-127"/>
              </a:rPr>
              <a:t>간편한 정보 저장</a:t>
            </a:r>
            <a:endParaRPr lang="en-US" altLang="ko-KR" sz="3200" dirty="0">
              <a:solidFill>
                <a:srgbClr val="2073E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  <a:cs typeface="함초롬돋움" panose="020B0604000101010101" pitchFamily="50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0DA0D-6DAB-E64B-B401-08CED6841137}"/>
              </a:ext>
            </a:extLst>
          </p:cNvPr>
          <p:cNvSpPr/>
          <p:nvPr/>
        </p:nvSpPr>
        <p:spPr>
          <a:xfrm>
            <a:off x="2981975" y="2053748"/>
            <a:ext cx="3018775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ko-KR" altLang="en-US" sz="3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함초롬돋움" panose="020B0604000101010101" pitchFamily="50" charset="-127"/>
              </a:rPr>
              <a:t>다중 키워드 검색</a:t>
            </a:r>
            <a:endParaRPr lang="en-US" altLang="ko-KR" sz="32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  <a:cs typeface="함초롬돋움" panose="020B0604000101010101" pitchFamily="50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BB3216-658D-C145-A937-5D2F9555B440}"/>
              </a:ext>
            </a:extLst>
          </p:cNvPr>
          <p:cNvSpPr/>
          <p:nvPr/>
        </p:nvSpPr>
        <p:spPr>
          <a:xfrm>
            <a:off x="1528051" y="4219476"/>
            <a:ext cx="4472699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ko-KR" altLang="en-US" sz="3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함초롬돋움" panose="020B0604000101010101" pitchFamily="50" charset="-127"/>
              </a:rPr>
              <a:t>기존 검색</a:t>
            </a:r>
            <a:r>
              <a:rPr lang="en-US" altLang="ko-KR" sz="3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함초롬돋움" panose="020B0604000101010101" pitchFamily="50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함초롬돋움" panose="020B0604000101010101" pitchFamily="50" charset="-127"/>
              </a:rPr>
              <a:t>저장 기능 보완</a:t>
            </a:r>
            <a:endParaRPr lang="en-US" altLang="ko-KR" sz="32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  <a:cs typeface="함초롬돋움" panose="020B0604000101010101" pitchFamily="50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5FDC96-74F4-C742-9FE8-1E227471EAEF}"/>
              </a:ext>
            </a:extLst>
          </p:cNvPr>
          <p:cNvSpPr/>
          <p:nvPr/>
        </p:nvSpPr>
        <p:spPr>
          <a:xfrm>
            <a:off x="6200775" y="4219476"/>
            <a:ext cx="5003293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3200" dirty="0">
                <a:solidFill>
                  <a:srgbClr val="2073E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함초롬돋움" panose="020B0604000101010101" pitchFamily="50" charset="-127"/>
              </a:rPr>
              <a:t>여러 소프트웨어의 기능 통합</a:t>
            </a:r>
            <a:endParaRPr lang="en-US" altLang="ko-KR" sz="3200" dirty="0">
              <a:solidFill>
                <a:srgbClr val="2073E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8E0E23-E8D0-40C7-AC88-28441E40DC02}"/>
              </a:ext>
            </a:extLst>
          </p:cNvPr>
          <p:cNvSpPr txBox="1"/>
          <p:nvPr/>
        </p:nvSpPr>
        <p:spPr>
          <a:xfrm>
            <a:off x="2510691" y="3137874"/>
            <a:ext cx="3490059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US" altLang="ko-KR" sz="3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함초롬돋움" panose="020B0604000101010101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함초롬돋움" panose="020B0604000101010101" pitchFamily="50" charset="-127"/>
              </a:rPr>
              <a:t>키워드 하이라이팅 </a:t>
            </a:r>
            <a:endParaRPr lang="ko-KR" altLang="en-US" sz="32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8080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F6B23B-3225-423D-8D96-8C36B7015915}"/>
              </a:ext>
            </a:extLst>
          </p:cNvPr>
          <p:cNvSpPr/>
          <p:nvPr/>
        </p:nvSpPr>
        <p:spPr>
          <a:xfrm>
            <a:off x="1" y="3102"/>
            <a:ext cx="6095999" cy="6858000"/>
          </a:xfrm>
          <a:prstGeom prst="rect">
            <a:avLst/>
          </a:prstGeom>
          <a:solidFill>
            <a:srgbClr val="207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73E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7F448-1002-4DD2-85ED-EA949393CCD0}"/>
              </a:ext>
            </a:extLst>
          </p:cNvPr>
          <p:cNvSpPr txBox="1"/>
          <p:nvPr/>
        </p:nvSpPr>
        <p:spPr>
          <a:xfrm>
            <a:off x="381695" y="495768"/>
            <a:ext cx="3561937" cy="6155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40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Webssembler?</a:t>
            </a:r>
          </a:p>
        </p:txBody>
      </p:sp>
      <p:sp>
        <p:nvSpPr>
          <p:cNvPr id="11" name="직사각형 1">
            <a:extLst>
              <a:ext uri="{FF2B5EF4-FFF2-40B4-BE49-F238E27FC236}">
                <a16:creationId xmlns:a16="http://schemas.microsoft.com/office/drawing/2014/main" id="{244DFD8E-5E93-2441-A165-7AA8262979CC}"/>
              </a:ext>
            </a:extLst>
          </p:cNvPr>
          <p:cNvSpPr/>
          <p:nvPr/>
        </p:nvSpPr>
        <p:spPr>
          <a:xfrm flipV="1">
            <a:off x="381695" y="327325"/>
            <a:ext cx="3988272" cy="9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FFF"/>
              </a:solidFill>
              <a:highlight>
                <a:srgbClr val="00BFFF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D3B5DC-8B83-4111-8E26-C04C78452F85}"/>
              </a:ext>
            </a:extLst>
          </p:cNvPr>
          <p:cNvSpPr txBox="1"/>
          <p:nvPr/>
        </p:nvSpPr>
        <p:spPr>
          <a:xfrm>
            <a:off x="6096004" y="2277531"/>
            <a:ext cx="6095996" cy="2302938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algn="r">
              <a:defRPr sz="2000">
                <a:solidFill>
                  <a:srgbClr val="2073E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함초롬돋움" panose="020B0604000101010101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b="0" i="0" dirty="0"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보고서나 논문 등 </a:t>
            </a:r>
            <a:endParaRPr lang="en-US" altLang="ko-KR" sz="2800" b="0" i="0" dirty="0">
              <a:effectLst/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0" i="0" dirty="0"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문서 작성</a:t>
            </a:r>
            <a:r>
              <a:rPr lang="ko-KR" altLang="en-US" sz="2800" b="0" i="0" dirty="0"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을 위한 </a:t>
            </a:r>
            <a:endParaRPr lang="en-US" altLang="ko-KR" sz="2800" b="0" i="0" dirty="0">
              <a:effectLst/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b="0" i="0" dirty="0"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검색 보조 도구</a:t>
            </a:r>
            <a:endParaRPr lang="en-US" altLang="ko-KR" sz="4000" b="0" i="0" dirty="0">
              <a:effectLst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D5E197-B63D-4CD9-B061-5FB6ECF4CB2D}"/>
              </a:ext>
            </a:extLst>
          </p:cNvPr>
          <p:cNvSpPr txBox="1"/>
          <p:nvPr/>
        </p:nvSpPr>
        <p:spPr>
          <a:xfrm>
            <a:off x="0" y="3105835"/>
            <a:ext cx="6096001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algn="ctr">
              <a:defRPr sz="3600" b="0" i="0">
                <a:solidFill>
                  <a:srgbClr val="24292E"/>
                </a:solidFill>
                <a:effectLst/>
                <a:latin typeface="-apple-system"/>
                <a:ea typeface="배달의민족 도현" panose="020B0600000101010101" pitchFamily="50" charset="-127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더 나은 검색 경험 제공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475A5D0-CFCA-45E6-B50F-867940B9A486}"/>
              </a:ext>
            </a:extLst>
          </p:cNvPr>
          <p:cNvSpPr/>
          <p:nvPr/>
        </p:nvSpPr>
        <p:spPr>
          <a:xfrm>
            <a:off x="5471156" y="3040245"/>
            <a:ext cx="1249684" cy="777510"/>
          </a:xfrm>
          <a:prstGeom prst="rightArrow">
            <a:avLst/>
          </a:prstGeom>
          <a:solidFill>
            <a:srgbClr val="207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C10BF6-33DA-4333-816E-1C2760F22E48}"/>
              </a:ext>
            </a:extLst>
          </p:cNvPr>
          <p:cNvSpPr/>
          <p:nvPr/>
        </p:nvSpPr>
        <p:spPr>
          <a:xfrm>
            <a:off x="5471156" y="3236119"/>
            <a:ext cx="624842" cy="388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">
            <a:extLst>
              <a:ext uri="{FF2B5EF4-FFF2-40B4-BE49-F238E27FC236}">
                <a16:creationId xmlns:a16="http://schemas.microsoft.com/office/drawing/2014/main" id="{96459FB9-C75B-4467-91C8-E2438AFB4B75}"/>
              </a:ext>
            </a:extLst>
          </p:cNvPr>
          <p:cNvSpPr/>
          <p:nvPr/>
        </p:nvSpPr>
        <p:spPr>
          <a:xfrm flipV="1">
            <a:off x="947739" y="3693746"/>
            <a:ext cx="4200522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FFF"/>
              </a:solidFill>
              <a:highlight>
                <a:srgbClr val="00B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6472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C5689DA-FCCC-46E7-A1A3-FAD20906A2B6}"/>
              </a:ext>
            </a:extLst>
          </p:cNvPr>
          <p:cNvSpPr/>
          <p:nvPr/>
        </p:nvSpPr>
        <p:spPr>
          <a:xfrm>
            <a:off x="6096000" y="3102"/>
            <a:ext cx="6095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73E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F6B23B-3225-423D-8D96-8C36B7015915}"/>
              </a:ext>
            </a:extLst>
          </p:cNvPr>
          <p:cNvSpPr/>
          <p:nvPr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rgbClr val="207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C97EA2-30FA-49CF-B3A6-205FDA5E1588}"/>
              </a:ext>
            </a:extLst>
          </p:cNvPr>
          <p:cNvSpPr txBox="1"/>
          <p:nvPr/>
        </p:nvSpPr>
        <p:spPr>
          <a:xfrm>
            <a:off x="238125" y="2521059"/>
            <a:ext cx="56197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함초롬돋움" panose="020B0604000101010101" pitchFamily="50" charset="-127"/>
              </a:rPr>
              <a:t>다중 검색</a:t>
            </a:r>
            <a:r>
              <a:rPr lang="en-US" altLang="ko-KR" sz="3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함초롬돋움" panose="020B0604000101010101" pitchFamily="50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함초롬돋움" panose="020B0604000101010101" pitchFamily="50" charset="-127"/>
              </a:rPr>
              <a:t>멀티 하이라이팅</a:t>
            </a:r>
            <a:r>
              <a:rPr lang="en-US" altLang="ko-KR" sz="3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함초롬돋움" panose="020B0604000101010101" pitchFamily="50" charset="-127"/>
              </a:rPr>
              <a:t>)</a:t>
            </a:r>
          </a:p>
          <a:p>
            <a:endParaRPr lang="en-US" altLang="ko-KR" sz="3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단일 키워드가 아닌 다수의 키워드를 동시에 검색하고</a:t>
            </a:r>
            <a:r>
              <a:rPr lang="en-US" altLang="ko-KR" sz="2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하이라이팅 하는 기능</a:t>
            </a:r>
            <a:endParaRPr lang="en-US" altLang="ko-KR" sz="2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9AE986-476B-6B49-B662-D646267E649D}"/>
              </a:ext>
            </a:extLst>
          </p:cNvPr>
          <p:cNvSpPr txBox="1"/>
          <p:nvPr/>
        </p:nvSpPr>
        <p:spPr>
          <a:xfrm>
            <a:off x="381695" y="495768"/>
            <a:ext cx="1994136" cy="6155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40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/>
              <a:t>기능 소개</a:t>
            </a:r>
            <a:endParaRPr lang="en-US" altLang="ko-KR" dirty="0"/>
          </a:p>
        </p:txBody>
      </p:sp>
      <p:sp>
        <p:nvSpPr>
          <p:cNvPr id="19" name="직사각형 1">
            <a:extLst>
              <a:ext uri="{FF2B5EF4-FFF2-40B4-BE49-F238E27FC236}">
                <a16:creationId xmlns:a16="http://schemas.microsoft.com/office/drawing/2014/main" id="{29C7D643-F8FF-8644-B614-D43165D210B4}"/>
              </a:ext>
            </a:extLst>
          </p:cNvPr>
          <p:cNvSpPr/>
          <p:nvPr/>
        </p:nvSpPr>
        <p:spPr>
          <a:xfrm flipV="1">
            <a:off x="381695" y="327325"/>
            <a:ext cx="3988272" cy="9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FFF"/>
              </a:solidFill>
              <a:highlight>
                <a:srgbClr val="00BFFF"/>
              </a:highlight>
            </a:endParaRPr>
          </a:p>
        </p:txBody>
      </p:sp>
      <p:pic>
        <p:nvPicPr>
          <p:cNvPr id="9" name="녹화_2020_11_05_01_22_42_384">
            <a:hlinkClick r:id="" action="ppaction://media"/>
            <a:extLst>
              <a:ext uri="{FF2B5EF4-FFF2-40B4-BE49-F238E27FC236}">
                <a16:creationId xmlns:a16="http://schemas.microsoft.com/office/drawing/2014/main" id="{A2886057-A840-4534-BC5B-1CAA306485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34127" y="286713"/>
            <a:ext cx="5619748" cy="6284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994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699911-C8D1-4DD1-8A87-21EE5A118535}"/>
              </a:ext>
            </a:extLst>
          </p:cNvPr>
          <p:cNvSpPr/>
          <p:nvPr/>
        </p:nvSpPr>
        <p:spPr>
          <a:xfrm>
            <a:off x="6096000" y="3102"/>
            <a:ext cx="6095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73E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F6B23B-3225-423D-8D96-8C36B7015915}"/>
              </a:ext>
            </a:extLst>
          </p:cNvPr>
          <p:cNvSpPr/>
          <p:nvPr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rgbClr val="207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9AE986-476B-6B49-B662-D646267E649D}"/>
              </a:ext>
            </a:extLst>
          </p:cNvPr>
          <p:cNvSpPr txBox="1"/>
          <p:nvPr/>
        </p:nvSpPr>
        <p:spPr>
          <a:xfrm>
            <a:off x="381695" y="495768"/>
            <a:ext cx="1994136" cy="6155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40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/>
              <a:t>기능 소개</a:t>
            </a:r>
            <a:endParaRPr lang="en-US" altLang="ko-KR" dirty="0"/>
          </a:p>
        </p:txBody>
      </p:sp>
      <p:sp>
        <p:nvSpPr>
          <p:cNvPr id="19" name="직사각형 1">
            <a:extLst>
              <a:ext uri="{FF2B5EF4-FFF2-40B4-BE49-F238E27FC236}">
                <a16:creationId xmlns:a16="http://schemas.microsoft.com/office/drawing/2014/main" id="{29C7D643-F8FF-8644-B614-D43165D210B4}"/>
              </a:ext>
            </a:extLst>
          </p:cNvPr>
          <p:cNvSpPr/>
          <p:nvPr/>
        </p:nvSpPr>
        <p:spPr>
          <a:xfrm flipV="1">
            <a:off x="381695" y="327325"/>
            <a:ext cx="3988272" cy="9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FFF"/>
              </a:solidFill>
              <a:highlight>
                <a:srgbClr val="00BFFF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414CAF-0C65-4229-818F-771A4334090C}"/>
              </a:ext>
            </a:extLst>
          </p:cNvPr>
          <p:cNvSpPr txBox="1"/>
          <p:nvPr/>
        </p:nvSpPr>
        <p:spPr>
          <a:xfrm>
            <a:off x="238125" y="2521059"/>
            <a:ext cx="56197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함초롬돋움" panose="020B0604000101010101" pitchFamily="50" charset="-127"/>
              </a:rPr>
              <a:t>간편한 정보 저장</a:t>
            </a:r>
            <a:endParaRPr lang="en-US" altLang="ko-KR" sz="32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  <a:cs typeface="함초롬돋움" panose="020B0604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더블 클릭을 통해 선택한 키워드의 </a:t>
            </a:r>
            <a:endParaRPr lang="en-US" altLang="ko-KR" sz="2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메타 데이터를 저장하는 기능</a:t>
            </a:r>
            <a:endParaRPr lang="en-US" altLang="ko-KR" sz="2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C67022-924E-43D2-996D-CBFDEC06C942}"/>
              </a:ext>
            </a:extLst>
          </p:cNvPr>
          <p:cNvSpPr txBox="1"/>
          <p:nvPr/>
        </p:nvSpPr>
        <p:spPr>
          <a:xfrm>
            <a:off x="238125" y="4266797"/>
            <a:ext cx="3187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출처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URL,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페이지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내 순서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검색 일시 등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5" name="녹화_2020_11_05_01_20_05_265">
            <a:hlinkClick r:id="" action="ppaction://media"/>
            <a:extLst>
              <a:ext uri="{FF2B5EF4-FFF2-40B4-BE49-F238E27FC236}">
                <a16:creationId xmlns:a16="http://schemas.microsoft.com/office/drawing/2014/main" id="{66AFBCAB-4C62-4A85-B7A0-4903D91722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36055" y="1491043"/>
            <a:ext cx="5015889" cy="387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270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F6B23B-3225-423D-8D96-8C36B7015915}"/>
              </a:ext>
            </a:extLst>
          </p:cNvPr>
          <p:cNvSpPr/>
          <p:nvPr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rgbClr val="207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9AE986-476B-6B49-B662-D646267E649D}"/>
              </a:ext>
            </a:extLst>
          </p:cNvPr>
          <p:cNvSpPr txBox="1"/>
          <p:nvPr/>
        </p:nvSpPr>
        <p:spPr>
          <a:xfrm>
            <a:off x="381695" y="495768"/>
            <a:ext cx="1994136" cy="6155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40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/>
              <a:t>기능 소개</a:t>
            </a:r>
            <a:endParaRPr lang="en-US" altLang="ko-KR" dirty="0"/>
          </a:p>
        </p:txBody>
      </p:sp>
      <p:sp>
        <p:nvSpPr>
          <p:cNvPr id="19" name="직사각형 1">
            <a:extLst>
              <a:ext uri="{FF2B5EF4-FFF2-40B4-BE49-F238E27FC236}">
                <a16:creationId xmlns:a16="http://schemas.microsoft.com/office/drawing/2014/main" id="{29C7D643-F8FF-8644-B614-D43165D210B4}"/>
              </a:ext>
            </a:extLst>
          </p:cNvPr>
          <p:cNvSpPr/>
          <p:nvPr/>
        </p:nvSpPr>
        <p:spPr>
          <a:xfrm flipV="1">
            <a:off x="381695" y="327325"/>
            <a:ext cx="3988272" cy="9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FFF"/>
              </a:solidFill>
              <a:highlight>
                <a:srgbClr val="00BFFF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EA369-1507-4FD8-BF50-E700D83C0DFB}"/>
              </a:ext>
            </a:extLst>
          </p:cNvPr>
          <p:cNvSpPr txBox="1"/>
          <p:nvPr/>
        </p:nvSpPr>
        <p:spPr>
          <a:xfrm>
            <a:off x="238125" y="2521059"/>
            <a:ext cx="56197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함초롬돋움" panose="020B0604000101010101" pitchFamily="50" charset="-127"/>
              </a:rPr>
              <a:t>키워드 편리하게 내보내기</a:t>
            </a:r>
            <a:endParaRPr lang="en-US" altLang="ko-KR" sz="32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  <a:cs typeface="함초롬돋움" panose="020B0604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저장된 키워드의 메타 데이터들을 일관된 </a:t>
            </a:r>
            <a:endParaRPr lang="en-US" altLang="ko-KR" sz="2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함초롬돋움" panose="020B0604000101010101" pitchFamily="50" charset="-127"/>
              </a:rPr>
              <a:t>양식으로 정리해 클립보드로 내보내는 기능</a:t>
            </a:r>
            <a:endParaRPr lang="en-US" altLang="ko-KR" sz="24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D79C0-5843-4D2E-B680-D879C458381E}"/>
              </a:ext>
            </a:extLst>
          </p:cNvPr>
          <p:cNvSpPr txBox="1"/>
          <p:nvPr/>
        </p:nvSpPr>
        <p:spPr>
          <a:xfrm>
            <a:off x="1894430" y="4266797"/>
            <a:ext cx="2603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이를 이용해 편리한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복붙이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가능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7" name="녹화_2020_11_05_01_29_56_186">
            <a:hlinkClick r:id="" action="ppaction://media"/>
            <a:extLst>
              <a:ext uri="{FF2B5EF4-FFF2-40B4-BE49-F238E27FC236}">
                <a16:creationId xmlns:a16="http://schemas.microsoft.com/office/drawing/2014/main" id="{D56C3415-5DF4-4481-9D2A-D8673E238F1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34123" y="286711"/>
            <a:ext cx="5619752" cy="6284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079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2250</TotalTime>
  <Words>298</Words>
  <Application>Microsoft Office PowerPoint</Application>
  <PresentationFormat>와이드스크린</PresentationFormat>
  <Paragraphs>100</Paragraphs>
  <Slides>16</Slides>
  <Notes>3</Notes>
  <HiddenSlides>0</HiddenSlides>
  <MMClips>4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Koverwatch</vt:lpstr>
      <vt:lpstr>Noto Sans CJK KR Bold</vt:lpstr>
      <vt:lpstr>Noto Sans CJK KR Light</vt:lpstr>
      <vt:lpstr>Noto Sans CJK KR Medium</vt:lpstr>
      <vt:lpstr>맑은 고딕</vt:lpstr>
      <vt:lpstr>배달의민족 도현</vt:lpstr>
      <vt:lpstr>Arial</vt:lpstr>
      <vt:lpstr>Bahnschrift Condensed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홍선화</dc:creator>
  <cp:lastModifiedBy>안현석</cp:lastModifiedBy>
  <cp:revision>87</cp:revision>
  <dcterms:created xsi:type="dcterms:W3CDTF">2020-10-29T11:48:52Z</dcterms:created>
  <dcterms:modified xsi:type="dcterms:W3CDTF">2020-11-05T07:35:10Z</dcterms:modified>
</cp:coreProperties>
</file>